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96" r:id="rId1"/>
  </p:sldMasterIdLst>
  <p:handoutMasterIdLst>
    <p:handoutMasterId r:id="rId19"/>
  </p:handoutMasterIdLst>
  <p:sldIdLst>
    <p:sldId id="256" r:id="rId2"/>
    <p:sldId id="259" r:id="rId3"/>
    <p:sldId id="260" r:id="rId4"/>
    <p:sldId id="261" r:id="rId5"/>
    <p:sldId id="273" r:id="rId6"/>
    <p:sldId id="290" r:id="rId7"/>
    <p:sldId id="295" r:id="rId8"/>
    <p:sldId id="296" r:id="rId9"/>
    <p:sldId id="291" r:id="rId10"/>
    <p:sldId id="301" r:id="rId11"/>
    <p:sldId id="292" r:id="rId12"/>
    <p:sldId id="298" r:id="rId13"/>
    <p:sldId id="293" r:id="rId14"/>
    <p:sldId id="299" r:id="rId15"/>
    <p:sldId id="294" r:id="rId16"/>
    <p:sldId id="302" r:id="rId17"/>
    <p:sldId id="303" r:id="rId18"/>
  </p:sldIdLst>
  <p:sldSz cx="9144000" cy="6858000" type="screen4x3"/>
  <p:notesSz cx="6858000" cy="92964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78A9"/>
    <a:srgbClr val="4117A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0" d="100"/>
          <a:sy n="40" d="100"/>
        </p:scale>
        <p:origin x="-2034" y="-14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88A955-9F7C-48D1-AEE0-95C4DC050AF8}" type="datetimeFigureOut">
              <a:rPr lang="es-AR" smtClean="0"/>
              <a:pPr/>
              <a:t>08/07/2014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1E7B41-A3F9-4444-9517-E5AE7057C4B2}" type="slidenum">
              <a:rPr lang="es-AR" smtClean="0"/>
              <a:pPr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817709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195109-FC7F-4225-B167-E298F59EE104}" type="datetimeFigureOut">
              <a:rPr lang="es-ES" smtClean="0"/>
              <a:pPr/>
              <a:t>08/07/2014</a:t>
            </a:fld>
            <a:endParaRPr lang="es-ES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E63FAF-E0AC-4D0C-AA00-FBE30FEF0F0D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195109-FC7F-4225-B167-E298F59EE104}" type="datetimeFigureOut">
              <a:rPr lang="es-ES" smtClean="0"/>
              <a:pPr/>
              <a:t>08/07/2014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E63FAF-E0AC-4D0C-AA00-FBE30FEF0F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195109-FC7F-4225-B167-E298F59EE104}" type="datetimeFigureOut">
              <a:rPr lang="es-ES" smtClean="0"/>
              <a:pPr/>
              <a:t>08/07/2014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E63FAF-E0AC-4D0C-AA00-FBE30FEF0F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195109-FC7F-4225-B167-E298F59EE104}" type="datetimeFigureOut">
              <a:rPr lang="es-ES" smtClean="0"/>
              <a:pPr/>
              <a:t>08/07/2014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E63FAF-E0AC-4D0C-AA00-FBE30FEF0F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195109-FC7F-4225-B167-E298F59EE104}" type="datetimeFigureOut">
              <a:rPr lang="es-ES" smtClean="0"/>
              <a:pPr/>
              <a:t>08/07/2014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E63FAF-E0AC-4D0C-AA00-FBE30FEF0F0D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195109-FC7F-4225-B167-E298F59EE104}" type="datetimeFigureOut">
              <a:rPr lang="es-ES" smtClean="0"/>
              <a:pPr/>
              <a:t>08/07/2014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E63FAF-E0AC-4D0C-AA00-FBE30FEF0F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195109-FC7F-4225-B167-E298F59EE104}" type="datetimeFigureOut">
              <a:rPr lang="es-ES" smtClean="0"/>
              <a:pPr/>
              <a:t>08/07/2014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E63FAF-E0AC-4D0C-AA00-FBE30FEF0F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195109-FC7F-4225-B167-E298F59EE104}" type="datetimeFigureOut">
              <a:rPr lang="es-ES" smtClean="0"/>
              <a:pPr/>
              <a:t>08/07/2014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E63FAF-E0AC-4D0C-AA00-FBE30FEF0F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195109-FC7F-4225-B167-E298F59EE104}" type="datetimeFigureOut">
              <a:rPr lang="es-ES" smtClean="0"/>
              <a:pPr/>
              <a:t>08/07/2014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E63FAF-E0AC-4D0C-AA00-FBE30FEF0F0D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195109-FC7F-4225-B167-E298F59EE104}" type="datetimeFigureOut">
              <a:rPr lang="es-ES" smtClean="0"/>
              <a:pPr/>
              <a:t>08/07/2014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E63FAF-E0AC-4D0C-AA00-FBE30FEF0F0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5195109-FC7F-4225-B167-E298F59EE104}" type="datetimeFigureOut">
              <a:rPr lang="es-ES" smtClean="0"/>
              <a:pPr/>
              <a:t>08/07/2014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9E63FAF-E0AC-4D0C-AA00-FBE30FEF0F0D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E5195109-FC7F-4225-B167-E298F59EE104}" type="datetimeFigureOut">
              <a:rPr lang="es-ES" smtClean="0"/>
              <a:pPr/>
              <a:t>08/07/2014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9E63FAF-E0AC-4D0C-AA00-FBE30FEF0F0D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97" r:id="rId1"/>
    <p:sldLayoutId id="2147483998" r:id="rId2"/>
    <p:sldLayoutId id="2147483999" r:id="rId3"/>
    <p:sldLayoutId id="2147484000" r:id="rId4"/>
    <p:sldLayoutId id="2147484001" r:id="rId5"/>
    <p:sldLayoutId id="2147484002" r:id="rId6"/>
    <p:sldLayoutId id="2147484003" r:id="rId7"/>
    <p:sldLayoutId id="2147484004" r:id="rId8"/>
    <p:sldLayoutId id="2147484005" r:id="rId9"/>
    <p:sldLayoutId id="2147484006" r:id="rId10"/>
    <p:sldLayoutId id="21474840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899592" y="260648"/>
            <a:ext cx="7962088" cy="1143000"/>
          </a:xfrm>
        </p:spPr>
        <p:txBody>
          <a:bodyPr>
            <a:normAutofit fontScale="90000"/>
          </a:bodyPr>
          <a:lstStyle/>
          <a:p>
            <a:pPr lvl="0" algn="ctr">
              <a:spcBef>
                <a:spcPct val="20000"/>
              </a:spcBef>
            </a:pPr>
            <a:r>
              <a:rPr lang="es-AR" sz="2900" i="1" dirty="0" smtClean="0">
                <a:solidFill>
                  <a:prstClr val="black"/>
                </a:solidFill>
                <a:effectLst/>
                <a:latin typeface="Arial"/>
                <a:ea typeface="+mn-ea"/>
                <a:cs typeface="+mn-cs"/>
              </a:rPr>
              <a:t/>
            </a:r>
            <a:br>
              <a:rPr lang="es-AR" sz="2900" i="1" dirty="0" smtClean="0">
                <a:solidFill>
                  <a:prstClr val="black"/>
                </a:solidFill>
                <a:effectLst/>
                <a:latin typeface="Arial"/>
                <a:ea typeface="+mn-ea"/>
                <a:cs typeface="+mn-cs"/>
              </a:rPr>
            </a:br>
            <a:r>
              <a:rPr lang="es-AR" sz="2900" i="1" dirty="0" smtClean="0">
                <a:solidFill>
                  <a:prstClr val="black"/>
                </a:solidFill>
                <a:effectLst/>
                <a:latin typeface="Arial"/>
                <a:ea typeface="+mn-ea"/>
                <a:cs typeface="+mn-cs"/>
              </a:rPr>
              <a:t/>
            </a:r>
            <a:br>
              <a:rPr lang="es-AR" sz="2900" i="1" dirty="0" smtClean="0">
                <a:solidFill>
                  <a:prstClr val="black"/>
                </a:solidFill>
                <a:effectLst/>
                <a:latin typeface="Arial"/>
                <a:ea typeface="+mn-ea"/>
                <a:cs typeface="+mn-cs"/>
              </a:rPr>
            </a:br>
            <a:r>
              <a:rPr lang="es-AR" sz="2900" b="1" dirty="0" smtClean="0">
                <a:solidFill>
                  <a:srgbClr val="1778A9"/>
                </a:solidFill>
                <a:effectLst/>
                <a:latin typeface="Arial"/>
                <a:ea typeface="+mn-ea"/>
                <a:cs typeface="+mn-cs"/>
              </a:rPr>
              <a:t>Taller de Capacitación para Futuros Formadores</a:t>
            </a:r>
            <a:br>
              <a:rPr lang="es-AR" sz="2900" b="1" dirty="0" smtClean="0">
                <a:solidFill>
                  <a:srgbClr val="1778A9"/>
                </a:solidFill>
                <a:effectLst/>
                <a:latin typeface="Arial"/>
                <a:ea typeface="+mn-ea"/>
                <a:cs typeface="+mn-cs"/>
              </a:rPr>
            </a:br>
            <a:r>
              <a:rPr lang="es-AR" sz="2900" b="1" dirty="0" smtClean="0">
                <a:solidFill>
                  <a:srgbClr val="1778A9"/>
                </a:solidFill>
                <a:effectLst/>
                <a:latin typeface="Arial"/>
                <a:ea typeface="+mn-ea"/>
                <a:cs typeface="+mn-cs"/>
              </a:rPr>
              <a:t>AIDEF - </a:t>
            </a:r>
            <a:r>
              <a:rPr lang="es-AR" sz="2900" b="1" dirty="0" err="1" smtClean="0">
                <a:solidFill>
                  <a:srgbClr val="1778A9"/>
                </a:solidFill>
                <a:effectLst/>
                <a:latin typeface="Arial"/>
                <a:ea typeface="+mn-ea"/>
                <a:cs typeface="+mn-cs"/>
              </a:rPr>
              <a:t>EUROsocial</a:t>
            </a:r>
            <a:r>
              <a:rPr lang="es-AR" sz="2100" b="1" dirty="0" smtClean="0">
                <a:solidFill>
                  <a:srgbClr val="0070C0"/>
                </a:solidFill>
                <a:effectLst/>
                <a:latin typeface="Arial"/>
                <a:ea typeface="+mn-ea"/>
                <a:cs typeface="+mn-cs"/>
              </a:rPr>
              <a:t/>
            </a:r>
            <a:br>
              <a:rPr lang="es-AR" sz="2100" b="1" dirty="0" smtClean="0">
                <a:solidFill>
                  <a:srgbClr val="0070C0"/>
                </a:solidFill>
                <a:effectLst/>
                <a:latin typeface="Arial"/>
                <a:ea typeface="+mn-ea"/>
                <a:cs typeface="+mn-cs"/>
              </a:rPr>
            </a:br>
            <a:r>
              <a:rPr lang="es-AR" sz="2100" dirty="0" smtClean="0">
                <a:solidFill>
                  <a:prstClr val="black"/>
                </a:solidFill>
                <a:effectLst/>
                <a:latin typeface="Arial"/>
                <a:ea typeface="+mn-ea"/>
                <a:cs typeface="+mn-cs"/>
              </a:rPr>
              <a:t/>
            </a:r>
            <a:br>
              <a:rPr lang="es-AR" sz="2100" dirty="0" smtClean="0">
                <a:solidFill>
                  <a:prstClr val="black"/>
                </a:solidFill>
                <a:effectLst/>
                <a:latin typeface="Arial"/>
                <a:ea typeface="+mn-ea"/>
                <a:cs typeface="+mn-cs"/>
              </a:rPr>
            </a:br>
            <a:endParaRPr lang="es-ES" dirty="0"/>
          </a:p>
        </p:txBody>
      </p:sp>
      <p:sp>
        <p:nvSpPr>
          <p:cNvPr id="5" name="4 Marcador de contenido"/>
          <p:cNvSpPr>
            <a:spLocks noGrp="1"/>
          </p:cNvSpPr>
          <p:nvPr>
            <p:ph idx="1"/>
          </p:nvPr>
        </p:nvSpPr>
        <p:spPr>
          <a:xfrm>
            <a:off x="899592" y="1447800"/>
            <a:ext cx="8034096" cy="4800600"/>
          </a:xfrm>
        </p:spPr>
        <p:txBody>
          <a:bodyPr>
            <a:normAutofit/>
          </a:bodyPr>
          <a:lstStyle/>
          <a:p>
            <a:pPr>
              <a:buNone/>
            </a:pPr>
            <a:endParaRPr lang="es-ES" dirty="0" smtClean="0"/>
          </a:p>
          <a:p>
            <a:pPr algn="ctr">
              <a:buNone/>
            </a:pPr>
            <a:r>
              <a:rPr lang="es-AR" sz="4000" b="1" dirty="0" smtClean="0">
                <a:ln w="11430"/>
              </a:rPr>
              <a:t>Manual de Monitoreo de Derechos Humanos en los Centros de Privación de Libertad por parte de las Defensorías Públicas </a:t>
            </a:r>
            <a:br>
              <a:rPr lang="es-AR" sz="4000" b="1" dirty="0" smtClean="0">
                <a:ln w="11430"/>
              </a:rPr>
            </a:br>
            <a:r>
              <a:rPr lang="es-AR" sz="4000" b="1" dirty="0" smtClean="0">
                <a:ln w="11430"/>
              </a:rPr>
              <a:t>-Visitas Generales-</a:t>
            </a:r>
            <a:endParaRPr lang="es-ES" b="1" dirty="0" smtClean="0"/>
          </a:p>
          <a:p>
            <a:pPr algn="ctr"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b="1" dirty="0" smtClean="0">
                <a:solidFill>
                  <a:srgbClr val="1778A9"/>
                </a:solidFill>
                <a:effectLst/>
              </a:rPr>
              <a:t>Estándares internacionales sobre las condiciones de detención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s-ES" b="1" dirty="0" smtClean="0"/>
              <a:t>Trato- Medidas de aislamiento</a:t>
            </a:r>
          </a:p>
          <a:p>
            <a:pPr algn="just"/>
            <a:r>
              <a:rPr lang="es-ES" dirty="0" smtClean="0"/>
              <a:t>Se deben prohibir por disposición legal las sanciones de aislamiento en celdas de castigo (Res. 1/08, CIDH). </a:t>
            </a:r>
          </a:p>
          <a:p>
            <a:pPr algn="just"/>
            <a:r>
              <a:rPr lang="es-ES" dirty="0" smtClean="0"/>
              <a:t>Su imposición debe estar sujeta al test de restricción de derechos (CADH). </a:t>
            </a:r>
          </a:p>
          <a:p>
            <a:pPr algn="just"/>
            <a:r>
              <a:rPr lang="es-ES" dirty="0" smtClean="0"/>
              <a:t>Están prohibidas las sanciones de aislamiento para mujeres embarazadas o con niños a su cuidado (Reglas de Bangkok y Res. 1/08, CIDH). 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b="1" dirty="0" smtClean="0">
                <a:solidFill>
                  <a:srgbClr val="1778A9"/>
                </a:solidFill>
                <a:effectLst/>
              </a:rPr>
              <a:t>Estándares internacionales sobre las condiciones de detención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447800"/>
            <a:ext cx="7498080" cy="5077544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s-ES" b="1" dirty="0" smtClean="0"/>
              <a:t>Trato- Medidas de aislamiento</a:t>
            </a:r>
          </a:p>
          <a:p>
            <a:pPr algn="ctr">
              <a:buNone/>
            </a:pPr>
            <a:endParaRPr lang="es-ES" b="1" dirty="0" smtClean="0"/>
          </a:p>
          <a:p>
            <a:pPr algn="just"/>
            <a:r>
              <a:rPr lang="es-ES" dirty="0" smtClean="0"/>
              <a:t>¿Cuántas celdas de aislamiento dispone el centro penitenciario? ¿Cuál es su régimen? ¿Tiene acceso al aire libre?</a:t>
            </a:r>
          </a:p>
          <a:p>
            <a:pPr algn="just"/>
            <a:r>
              <a:rPr lang="es-ES" dirty="0" smtClean="0"/>
              <a:t>¿Tienen acceso a sanitarios? ¿Cuáles son las características de la alimentación y el acceso al agua potable?</a:t>
            </a:r>
          </a:p>
          <a:p>
            <a:pPr algn="just"/>
            <a:r>
              <a:rPr lang="es-ES" dirty="0" smtClean="0"/>
              <a:t>¿Están previstas las medidas de seguridad para situaciones de emergencias?</a:t>
            </a:r>
          </a:p>
          <a:p>
            <a:pPr algn="just"/>
            <a:r>
              <a:rPr lang="es-ES" dirty="0" smtClean="0"/>
              <a:t>¿Se han aplicado sanciones de estas características a las mujeres?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b="1" dirty="0" smtClean="0">
                <a:solidFill>
                  <a:srgbClr val="1778A9"/>
                </a:solidFill>
                <a:effectLst/>
              </a:rPr>
              <a:t/>
            </a:r>
            <a:br>
              <a:rPr lang="es-ES" b="1" dirty="0" smtClean="0">
                <a:solidFill>
                  <a:srgbClr val="1778A9"/>
                </a:solidFill>
                <a:effectLst/>
              </a:rPr>
            </a:br>
            <a:r>
              <a:rPr lang="es-ES" b="1" dirty="0" smtClean="0">
                <a:solidFill>
                  <a:srgbClr val="1778A9"/>
                </a:solidFill>
                <a:effectLst/>
              </a:rPr>
              <a:t>Estándares internacionales sobre las condiciones de detención</a:t>
            </a:r>
            <a:br>
              <a:rPr lang="es-ES" b="1" dirty="0" smtClean="0">
                <a:solidFill>
                  <a:srgbClr val="1778A9"/>
                </a:solidFill>
                <a:effectLst/>
              </a:rPr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4800600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endParaRPr lang="es-ES" b="1" dirty="0" smtClean="0"/>
          </a:p>
          <a:p>
            <a:pPr algn="ctr">
              <a:buNone/>
            </a:pPr>
            <a:r>
              <a:rPr lang="es-ES" b="1" dirty="0" smtClean="0"/>
              <a:t>Condiciones</a:t>
            </a:r>
            <a:r>
              <a:rPr lang="es-ES" dirty="0" smtClean="0"/>
              <a:t> </a:t>
            </a:r>
            <a:r>
              <a:rPr lang="es-ES" b="1" dirty="0" smtClean="0"/>
              <a:t>materiales</a:t>
            </a:r>
            <a:r>
              <a:rPr lang="es-ES" dirty="0" smtClean="0"/>
              <a:t> </a:t>
            </a:r>
          </a:p>
          <a:p>
            <a:pPr algn="just"/>
            <a:r>
              <a:rPr lang="es-ES" dirty="0" smtClean="0"/>
              <a:t>Deben existir criterios claros y precisos sobre la capacidad máxima de las prisiones (Res. 1/08, CIDH). </a:t>
            </a:r>
          </a:p>
          <a:p>
            <a:pPr algn="just"/>
            <a:r>
              <a:rPr lang="es-ES" dirty="0" smtClean="0"/>
              <a:t>Las celdas deben ser individuales y, como mínimo, de 7 m2 de extensión (CICR). </a:t>
            </a:r>
          </a:p>
          <a:p>
            <a:pPr algn="just"/>
            <a:r>
              <a:rPr lang="es-ES" dirty="0" smtClean="0"/>
              <a:t>Iluminación natural o artificial que no dañe la vista.</a:t>
            </a:r>
          </a:p>
          <a:p>
            <a:pPr algn="just"/>
            <a:r>
              <a:rPr lang="es-ES" dirty="0" smtClean="0"/>
              <a:t>Acceso a sanitarios durante las 24 hs.  </a:t>
            </a:r>
          </a:p>
          <a:p>
            <a:pPr algn="just"/>
            <a:r>
              <a:rPr lang="es-ES" dirty="0" smtClean="0"/>
              <a:t>Suministro de alimentación saludable y agua potable. </a:t>
            </a:r>
          </a:p>
          <a:p>
            <a:pPr algn="just">
              <a:buNone/>
            </a:pPr>
            <a:endParaRPr lang="es-ES" dirty="0" smtClean="0"/>
          </a:p>
          <a:p>
            <a:pPr algn="just">
              <a:buNone/>
            </a:pPr>
            <a:r>
              <a:rPr lang="es-ES" sz="2800" dirty="0" smtClean="0"/>
              <a:t>   (Cf. entre otros, Corte IDH,  </a:t>
            </a:r>
            <a:r>
              <a:rPr lang="es-ES" sz="2800" i="1" dirty="0" err="1" smtClean="0"/>
              <a:t>Caesar</a:t>
            </a:r>
            <a:r>
              <a:rPr lang="es-ES" sz="2800" i="1" dirty="0" smtClean="0"/>
              <a:t> Vs. Trinidad y Tobago; Retén de Catia Vs. Venezuela; </a:t>
            </a:r>
            <a:r>
              <a:rPr lang="es-ES" sz="2800" i="1" dirty="0" err="1" smtClean="0"/>
              <a:t>Lori</a:t>
            </a:r>
            <a:r>
              <a:rPr lang="es-ES" sz="2800" i="1" dirty="0" smtClean="0"/>
              <a:t> </a:t>
            </a:r>
            <a:r>
              <a:rPr lang="es-ES" sz="2800" i="1" dirty="0" err="1" smtClean="0"/>
              <a:t>Berenson</a:t>
            </a:r>
            <a:r>
              <a:rPr lang="es-ES" sz="2800" i="1" dirty="0" smtClean="0"/>
              <a:t> Vs. Perú; Díaz Peña Vs. Venezuela). </a:t>
            </a: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b="1" dirty="0" smtClean="0">
                <a:solidFill>
                  <a:srgbClr val="1778A9"/>
                </a:solidFill>
                <a:effectLst/>
              </a:rPr>
              <a:t/>
            </a:r>
            <a:br>
              <a:rPr lang="es-ES" b="1" dirty="0" smtClean="0">
                <a:solidFill>
                  <a:srgbClr val="1778A9"/>
                </a:solidFill>
                <a:effectLst/>
              </a:rPr>
            </a:br>
            <a:r>
              <a:rPr lang="es-ES" b="1" dirty="0" smtClean="0">
                <a:solidFill>
                  <a:srgbClr val="1778A9"/>
                </a:solidFill>
                <a:effectLst/>
              </a:rPr>
              <a:t>Estándares internacionales sobre las condiciones de detención</a:t>
            </a:r>
            <a:br>
              <a:rPr lang="es-ES" b="1" dirty="0" smtClean="0">
                <a:solidFill>
                  <a:srgbClr val="1778A9"/>
                </a:solidFill>
                <a:effectLst/>
              </a:rPr>
            </a:b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15616" y="1447800"/>
            <a:ext cx="7818072" cy="4800600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endParaRPr lang="es-ES" b="1" dirty="0" smtClean="0"/>
          </a:p>
          <a:p>
            <a:pPr algn="ctr">
              <a:buNone/>
            </a:pPr>
            <a:r>
              <a:rPr lang="es-ES" b="1" dirty="0" smtClean="0"/>
              <a:t>Condiciones</a:t>
            </a:r>
            <a:r>
              <a:rPr lang="es-ES" dirty="0" smtClean="0"/>
              <a:t> </a:t>
            </a:r>
            <a:r>
              <a:rPr lang="es-ES" b="1" dirty="0" smtClean="0"/>
              <a:t>materiales</a:t>
            </a:r>
            <a:r>
              <a:rPr lang="es-ES" dirty="0" smtClean="0"/>
              <a:t> </a:t>
            </a:r>
          </a:p>
          <a:p>
            <a:pPr algn="just"/>
            <a:r>
              <a:rPr lang="es-ES" dirty="0" smtClean="0"/>
              <a:t>¿Cuál es la cantidad de plazas disponibles?</a:t>
            </a:r>
          </a:p>
          <a:p>
            <a:pPr algn="just"/>
            <a:r>
              <a:rPr lang="es-ES" dirty="0" smtClean="0"/>
              <a:t>¿Cuál es la tasa de ocupación real del establecimiento? ¿Cómo y por cuánto tiempo se accede al aire libre y a los espacios comunes?</a:t>
            </a:r>
          </a:p>
          <a:p>
            <a:pPr algn="just"/>
            <a:r>
              <a:rPr lang="es-ES" dirty="0" smtClean="0"/>
              <a:t>Teniendo en cuenta las condiciones climáticas del lugar ¿Existen sistemas de calefacción y refrigeración en buen funcionamiento?</a:t>
            </a:r>
          </a:p>
          <a:p>
            <a:pPr algn="just"/>
            <a:r>
              <a:rPr lang="es-ES" dirty="0" smtClean="0"/>
              <a:t>¿Cómo se accede a los sanitarios? </a:t>
            </a:r>
          </a:p>
          <a:p>
            <a:pPr algn="just"/>
            <a:r>
              <a:rPr lang="es-ES" dirty="0" smtClean="0"/>
              <a:t>¿Cuáles son las características de la alimentación? </a:t>
            </a:r>
          </a:p>
          <a:p>
            <a:pPr algn="just"/>
            <a:endParaRPr lang="es-ES" dirty="0" smtClean="0"/>
          </a:p>
          <a:p>
            <a:pPr algn="ctr">
              <a:buNone/>
            </a:pPr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b="1" dirty="0" smtClean="0">
                <a:solidFill>
                  <a:srgbClr val="1778A9"/>
                </a:solidFill>
                <a:effectLst/>
              </a:rPr>
              <a:t>Estándares internacionales sobre las condiciones de detención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43608" y="692696"/>
            <a:ext cx="7890080" cy="6165304"/>
          </a:xfrm>
        </p:spPr>
        <p:txBody>
          <a:bodyPr>
            <a:normAutofit fontScale="85000" lnSpcReduction="20000"/>
          </a:bodyPr>
          <a:lstStyle/>
          <a:p>
            <a:pPr algn="ctr"/>
            <a:endParaRPr lang="es-ES" sz="5100" dirty="0" smtClean="0"/>
          </a:p>
          <a:p>
            <a:pPr algn="ctr">
              <a:buNone/>
            </a:pPr>
            <a:r>
              <a:rPr lang="es-ES" b="1" dirty="0" smtClean="0"/>
              <a:t>Servicios médicos</a:t>
            </a:r>
          </a:p>
          <a:p>
            <a:pPr algn="just"/>
            <a:r>
              <a:rPr lang="es-ES" dirty="0" smtClean="0"/>
              <a:t>El derecho de toda persona al disfrute del más alto nivel posible de salud física y mental, por lo que la atención sanitaria debe ser oportuna y apropiada (Comité DESC, Observación General N° 14). </a:t>
            </a:r>
          </a:p>
          <a:p>
            <a:pPr algn="just"/>
            <a:r>
              <a:rPr lang="es-ES" dirty="0" smtClean="0"/>
              <a:t>La atención debe respetar la confidencialidad, la autonomía de los/as pacientes y el consentimiento informado en la relación médico‐paciente. </a:t>
            </a:r>
          </a:p>
          <a:p>
            <a:pPr algn="just"/>
            <a:r>
              <a:rPr lang="es-ES" dirty="0" smtClean="0"/>
              <a:t>Importancia de garantizar atención médica de un profesional independiente del centro penitenciario (Corte IDH, </a:t>
            </a:r>
            <a:r>
              <a:rPr lang="es-ES" i="1" dirty="0" err="1" smtClean="0"/>
              <a:t>Velez</a:t>
            </a:r>
            <a:r>
              <a:rPr lang="es-ES" i="1" dirty="0" smtClean="0"/>
              <a:t> Loor Vs. Panamá, </a:t>
            </a:r>
            <a:r>
              <a:rPr lang="es-ES" dirty="0" smtClean="0"/>
              <a:t>entre otros). </a:t>
            </a:r>
          </a:p>
          <a:p>
            <a:pPr algn="just"/>
            <a:r>
              <a:rPr lang="es-ES" dirty="0" smtClean="0"/>
              <a:t>Especial protección para mujeres en estado de embarazo o en período de lactancia. </a:t>
            </a:r>
          </a:p>
          <a:p>
            <a:pPr algn="just"/>
            <a:r>
              <a:rPr lang="es-ES" dirty="0" smtClean="0"/>
              <a:t>Especial atención para personas con discapacidad. </a:t>
            </a:r>
          </a:p>
          <a:p>
            <a:pPr algn="just"/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b="1" dirty="0" smtClean="0">
                <a:solidFill>
                  <a:srgbClr val="1778A9"/>
                </a:solidFill>
                <a:effectLst/>
              </a:rPr>
              <a:t>Estándares internacionales sobre las condiciones de detención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43608" y="692696"/>
            <a:ext cx="7890080" cy="6165304"/>
          </a:xfrm>
        </p:spPr>
        <p:txBody>
          <a:bodyPr>
            <a:normAutofit fontScale="85000" lnSpcReduction="10000"/>
          </a:bodyPr>
          <a:lstStyle/>
          <a:p>
            <a:pPr algn="ctr"/>
            <a:endParaRPr lang="es-ES" sz="5100" dirty="0" smtClean="0"/>
          </a:p>
          <a:p>
            <a:pPr algn="ctr">
              <a:buNone/>
            </a:pPr>
            <a:r>
              <a:rPr lang="es-ES" b="1" dirty="0" smtClean="0"/>
              <a:t>Servicios médicos</a:t>
            </a:r>
          </a:p>
          <a:p>
            <a:pPr algn="just"/>
            <a:r>
              <a:rPr lang="es-ES" dirty="0" smtClean="0"/>
              <a:t>¿Qué tipo de revisión médica se practica al momento del ingreso? ¿Dónde se registra? ¿Qué tipo de información se asienta?</a:t>
            </a:r>
          </a:p>
          <a:p>
            <a:pPr algn="just"/>
            <a:r>
              <a:rPr lang="es-ES" dirty="0" smtClean="0"/>
              <a:t>¿Cuántas personas privadas de libertad han adquirido enfermedades durante el de encierro? ¿Qué tipo de enfermedades? ¿Cuál ha sido el tratamiento implementado? ¿Qué medidas de prevención se han adoptado?</a:t>
            </a:r>
          </a:p>
          <a:p>
            <a:pPr algn="just"/>
            <a:r>
              <a:rPr lang="es-ES" dirty="0" smtClean="0"/>
              <a:t>¿Cuáles son las condiciones en las que se realizan las consultas médicas? ¿Se garantiza la privacidad y confidencialidad? </a:t>
            </a:r>
          </a:p>
          <a:p>
            <a:pPr algn="just"/>
            <a:r>
              <a:rPr lang="es-ES" dirty="0" smtClean="0"/>
              <a:t>¿Se les permite acceder a médicos independientes? </a:t>
            </a:r>
          </a:p>
          <a:p>
            <a:pPr algn="just"/>
            <a:endParaRPr lang="es-ES" dirty="0" smtClean="0"/>
          </a:p>
          <a:p>
            <a:pPr algn="just"/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b="1" dirty="0" smtClean="0">
                <a:solidFill>
                  <a:srgbClr val="1778A9"/>
                </a:solidFill>
                <a:effectLst/>
              </a:rPr>
              <a:t>Estándares internacionales sobre las condiciones de detención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43608" y="692696"/>
            <a:ext cx="7890080" cy="6165304"/>
          </a:xfrm>
        </p:spPr>
        <p:txBody>
          <a:bodyPr>
            <a:normAutofit fontScale="85000" lnSpcReduction="10000"/>
          </a:bodyPr>
          <a:lstStyle/>
          <a:p>
            <a:pPr algn="ctr"/>
            <a:endParaRPr lang="es-ES" sz="5100" dirty="0" smtClean="0"/>
          </a:p>
          <a:p>
            <a:pPr algn="just">
              <a:buNone/>
            </a:pPr>
            <a:endParaRPr lang="es-ES" dirty="0" smtClean="0"/>
          </a:p>
          <a:p>
            <a:pPr algn="ctr">
              <a:buNone/>
            </a:pPr>
            <a:r>
              <a:rPr lang="es-ES" b="1" dirty="0" smtClean="0"/>
              <a:t>La finalidad del monitoreo es:</a:t>
            </a:r>
          </a:p>
          <a:p>
            <a:pPr algn="ctr">
              <a:buNone/>
            </a:pPr>
            <a:endParaRPr lang="es-ES" b="1" dirty="0" smtClean="0"/>
          </a:p>
          <a:p>
            <a:pPr marL="596646" indent="-514350" algn="just"/>
            <a:r>
              <a:rPr lang="es-ES" dirty="0" smtClean="0"/>
              <a:t>Evitar torturas y malos tratos; </a:t>
            </a:r>
          </a:p>
          <a:p>
            <a:pPr marL="596646" indent="-514350" algn="just"/>
            <a:r>
              <a:rPr lang="es-ES" dirty="0" smtClean="0"/>
              <a:t>Revertir las condiciones inhumanas de detención; </a:t>
            </a:r>
          </a:p>
          <a:p>
            <a:pPr marL="596646" indent="-514350" algn="just"/>
            <a:r>
              <a:rPr lang="es-ES" dirty="0" smtClean="0"/>
              <a:t>Incidir sobre la organización de la cárcel y su relación con la comunidad; </a:t>
            </a:r>
          </a:p>
          <a:p>
            <a:pPr marL="596646" indent="-514350" algn="just"/>
            <a:r>
              <a:rPr lang="es-ES" dirty="0" smtClean="0"/>
              <a:t>Ofrecer una lectura sobre el trabajo, la educación y los vínculos familiares como mecanismos de integración, y no de tratamiento. </a:t>
            </a:r>
          </a:p>
          <a:p>
            <a:pPr algn="just">
              <a:buNone/>
            </a:pPr>
            <a:endParaRPr lang="es-ES" dirty="0" smtClean="0"/>
          </a:p>
          <a:p>
            <a:pPr marL="0" indent="0" algn="ctr">
              <a:buNone/>
            </a:pPr>
            <a:r>
              <a:rPr lang="es-ES" b="1" dirty="0" smtClean="0"/>
              <a:t> </a:t>
            </a:r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b="1" dirty="0" smtClean="0">
                <a:solidFill>
                  <a:srgbClr val="1778A9"/>
                </a:solidFill>
                <a:effectLst/>
              </a:rPr>
              <a:t>Estándares internacionales sobre las condiciones de detención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43608" y="692696"/>
            <a:ext cx="7890080" cy="6165304"/>
          </a:xfrm>
        </p:spPr>
        <p:txBody>
          <a:bodyPr>
            <a:normAutofit/>
          </a:bodyPr>
          <a:lstStyle/>
          <a:p>
            <a:pPr algn="ctr"/>
            <a:endParaRPr lang="es-ES" sz="5100" dirty="0" smtClean="0"/>
          </a:p>
          <a:p>
            <a:pPr algn="just">
              <a:buNone/>
            </a:pPr>
            <a:endParaRPr lang="es-ES" dirty="0" smtClean="0"/>
          </a:p>
          <a:p>
            <a:pPr algn="just">
              <a:buNone/>
            </a:pPr>
            <a:r>
              <a:rPr lang="es-ES" dirty="0" smtClean="0"/>
              <a:t>   </a:t>
            </a:r>
          </a:p>
          <a:p>
            <a:pPr marL="0" indent="0" algn="ctr">
              <a:buNone/>
            </a:pPr>
            <a:r>
              <a:rPr lang="es-ES" b="1" dirty="0" smtClean="0"/>
              <a:t> El monitoreo busca mejorar las condiciones de detención no para legitimar el uso de la cárcel, sino para reducirla a su mínima expresión. </a:t>
            </a:r>
          </a:p>
          <a:p>
            <a:pPr algn="just"/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65888" y="0"/>
            <a:ext cx="8178112" cy="1570186"/>
          </a:xfrm>
        </p:spPr>
        <p:txBody>
          <a:bodyPr>
            <a:normAutofit fontScale="90000"/>
          </a:bodyPr>
          <a:lstStyle/>
          <a:p>
            <a:pPr algn="ctr"/>
            <a:r>
              <a:rPr lang="es-AR" sz="4400" dirty="0" smtClean="0">
                <a:ln w="11430"/>
              </a:rPr>
              <a:t/>
            </a:r>
            <a:br>
              <a:rPr lang="es-AR" sz="4400" dirty="0" smtClean="0">
                <a:ln w="11430"/>
              </a:rPr>
            </a:br>
            <a:r>
              <a:rPr lang="es-AR" sz="4400" b="1" dirty="0" smtClean="0">
                <a:ln w="11430"/>
                <a:solidFill>
                  <a:srgbClr val="1778A9"/>
                </a:solidFill>
                <a:effectLst/>
              </a:rPr>
              <a:t>Estándares internacionales sobre las condiciones de detención </a:t>
            </a:r>
            <a:endParaRPr lang="es-ES" b="1" dirty="0">
              <a:solidFill>
                <a:srgbClr val="1778A9"/>
              </a:solidFill>
              <a:effectLst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55576" y="1988840"/>
            <a:ext cx="8178112" cy="4869160"/>
          </a:xfrm>
        </p:spPr>
        <p:txBody>
          <a:bodyPr>
            <a:normAutofit/>
          </a:bodyPr>
          <a:lstStyle/>
          <a:p>
            <a:pPr algn="just"/>
            <a:r>
              <a:rPr lang="es-ES" dirty="0" smtClean="0"/>
              <a:t>Guía para la Defensa Pública y la Protección Integral de los Privados de Libertad. Derechos Fundamentales de las Personas Privadas de Libertad Objeto de Protección de la Defensa Pública (AIDEF).  </a:t>
            </a:r>
          </a:p>
          <a:p>
            <a:pPr algn="just"/>
            <a:r>
              <a:rPr lang="es-AR" dirty="0" smtClean="0"/>
              <a:t>Manual de Visitas de Monitoreo de las Condiciones de Privación de Libertad por parte de las Defensorías Públicas.</a:t>
            </a:r>
          </a:p>
          <a:p>
            <a:pPr algn="just"/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b="1" dirty="0" smtClean="0">
                <a:solidFill>
                  <a:srgbClr val="1778A9"/>
                </a:solidFill>
                <a:effectLst/>
              </a:rPr>
              <a:t>Estándares internacionales sobre las condiciones de detención</a:t>
            </a:r>
            <a:endParaRPr lang="es-ES" b="1" dirty="0">
              <a:solidFill>
                <a:srgbClr val="1778A9"/>
              </a:solidFill>
              <a:effectLst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755576" y="1447800"/>
            <a:ext cx="8178112" cy="5410200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s-ES" b="1" dirty="0" smtClean="0"/>
              <a:t>Principios básicos de las visitas de Monitoreo</a:t>
            </a:r>
          </a:p>
          <a:p>
            <a:pPr algn="just"/>
            <a:r>
              <a:rPr lang="es-ES" dirty="0" smtClean="0"/>
              <a:t>El Estado como garante de los derechos de las personas privadas de libertad (especial relación de sujeción). </a:t>
            </a:r>
          </a:p>
          <a:p>
            <a:pPr algn="just"/>
            <a:r>
              <a:rPr lang="es-ES" dirty="0" smtClean="0"/>
              <a:t>El principio de trato humano (obligación del Estado de omitir privaciones innecesarias y de proveer  todo lo pertinente conforme la ley aplicable). </a:t>
            </a:r>
          </a:p>
          <a:p>
            <a:pPr algn="just"/>
            <a:r>
              <a:rPr lang="es-ES" dirty="0" smtClean="0"/>
              <a:t>La pena concebida para la reinserción social. </a:t>
            </a:r>
          </a:p>
          <a:p>
            <a:pPr algn="just"/>
            <a:r>
              <a:rPr lang="es-ES" dirty="0" smtClean="0"/>
              <a:t>El principio de igualdad y no discriminación (100 Reglas de Brasilia sobre Acceso a la Justicia de las Personas en Condición de Vulnerabilidad).  </a:t>
            </a:r>
          </a:p>
          <a:p>
            <a:pPr algn="just"/>
            <a:endParaRPr lang="es-ES" dirty="0" smtClean="0"/>
          </a:p>
          <a:p>
            <a:pPr algn="ctr">
              <a:buNone/>
            </a:pP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AR" sz="4000" b="1" dirty="0" smtClean="0">
                <a:ln w="11430"/>
                <a:solidFill>
                  <a:srgbClr val="1778A9"/>
                </a:solidFill>
                <a:effectLst/>
              </a:rPr>
              <a:t>Estándares internacionales sobre las condiciones de detención</a:t>
            </a:r>
            <a:endParaRPr lang="es-ES" b="1" dirty="0">
              <a:solidFill>
                <a:srgbClr val="1778A9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83568" y="1447800"/>
            <a:ext cx="8460432" cy="5410200"/>
          </a:xfrm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s-AR" sz="3000" b="1" dirty="0" smtClean="0"/>
              <a:t>Anexos I y II del Manual de Visitas de Monitoreo de las Condiciones de Privación de Libertad por parte de las Defensorías Públicas </a:t>
            </a:r>
          </a:p>
          <a:p>
            <a:pPr algn="ctr">
              <a:buNone/>
            </a:pPr>
            <a:endParaRPr lang="es-AR" sz="3000" dirty="0" smtClean="0"/>
          </a:p>
          <a:p>
            <a:pPr algn="just"/>
            <a:r>
              <a:rPr lang="es-AR" sz="3000" dirty="0" smtClean="0"/>
              <a:t>Establecen parámetros objetivos sobre las condiciones de detención, conforme las pautas de los instrumentos de derechos humanos. </a:t>
            </a:r>
          </a:p>
          <a:p>
            <a:pPr algn="just">
              <a:buNone/>
            </a:pPr>
            <a:endParaRPr lang="es-AR" sz="3000" dirty="0" smtClean="0"/>
          </a:p>
          <a:p>
            <a:pPr algn="just"/>
            <a:r>
              <a:rPr lang="es-AR" sz="3000" dirty="0" smtClean="0"/>
              <a:t>Orientan las preguntas a realizar tanto a las autoridades penitenciarias como a las personas privadas de libertad. </a:t>
            </a:r>
          </a:p>
          <a:p>
            <a:pPr algn="just">
              <a:buNone/>
            </a:pPr>
            <a:endParaRPr lang="es-AR" sz="3000" dirty="0" smtClean="0"/>
          </a:p>
          <a:p>
            <a:pPr algn="just"/>
            <a:r>
              <a:rPr lang="es-AR" sz="3000" dirty="0" smtClean="0"/>
              <a:t> Guían el diseño de las recomendaciones posteriores al monitoreo,  así como su seguimiento.  </a:t>
            </a:r>
          </a:p>
          <a:p>
            <a:pPr algn="just"/>
            <a:endParaRPr lang="es-AR" i="1" dirty="0" smtClean="0"/>
          </a:p>
          <a:p>
            <a:pPr algn="just">
              <a:buNone/>
            </a:pPr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AR" sz="4400" b="1" dirty="0" smtClean="0">
                <a:ln w="11430"/>
                <a:solidFill>
                  <a:srgbClr val="1778A9"/>
                </a:solidFill>
                <a:effectLst/>
              </a:rPr>
              <a:t>Estándares internacionales sobre las condiciones de detención</a:t>
            </a:r>
            <a:endParaRPr lang="es-ES" b="1" dirty="0">
              <a:solidFill>
                <a:srgbClr val="1778A9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87624" y="1484784"/>
            <a:ext cx="7674056" cy="4800600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s-AR" b="1" dirty="0" smtClean="0"/>
              <a:t>Cuestiones a examinar durante el monitoreo</a:t>
            </a:r>
          </a:p>
          <a:p>
            <a:pPr algn="ctr">
              <a:buNone/>
            </a:pPr>
            <a:endParaRPr lang="es-AR" dirty="0" smtClean="0"/>
          </a:p>
          <a:p>
            <a:pPr algn="just"/>
            <a:r>
              <a:rPr lang="es-AR" dirty="0" smtClean="0"/>
              <a:t>Trato.</a:t>
            </a:r>
          </a:p>
          <a:p>
            <a:pPr algn="just"/>
            <a:r>
              <a:rPr lang="es-AR" dirty="0" smtClean="0"/>
              <a:t>Medidas de protección.</a:t>
            </a:r>
          </a:p>
          <a:p>
            <a:pPr algn="just"/>
            <a:r>
              <a:rPr lang="es-AR" dirty="0" smtClean="0"/>
              <a:t>Condiciones materiales de detención. </a:t>
            </a:r>
          </a:p>
          <a:p>
            <a:pPr algn="just"/>
            <a:r>
              <a:rPr lang="es-AR" dirty="0" smtClean="0"/>
              <a:t>Régimen de actividades. </a:t>
            </a:r>
          </a:p>
          <a:p>
            <a:pPr algn="just"/>
            <a:r>
              <a:rPr lang="es-AR" dirty="0" smtClean="0"/>
              <a:t>Servicios médicos. </a:t>
            </a:r>
          </a:p>
          <a:p>
            <a:pPr algn="just"/>
            <a:r>
              <a:rPr lang="es-AR" dirty="0" smtClean="0"/>
              <a:t>Personal penitenciario. </a:t>
            </a:r>
            <a:endParaRPr lang="es-ES" dirty="0" smtClean="0"/>
          </a:p>
          <a:p>
            <a:pPr algn="just">
              <a:buNone/>
            </a:pPr>
            <a:endParaRPr lang="es-E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AR" sz="4000" b="1" dirty="0" smtClean="0">
                <a:ln w="11430"/>
                <a:solidFill>
                  <a:srgbClr val="1778A9"/>
                </a:solidFill>
                <a:effectLst/>
              </a:rPr>
              <a:t>Estándares internacionales sobre las condiciones de detención</a:t>
            </a:r>
            <a:endParaRPr lang="es-ES" b="1" dirty="0">
              <a:solidFill>
                <a:srgbClr val="1778A9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15616" y="1484784"/>
            <a:ext cx="7818072" cy="5184576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endParaRPr lang="es-ES" sz="2800" dirty="0" smtClean="0"/>
          </a:p>
          <a:p>
            <a:pPr algn="ctr">
              <a:buNone/>
            </a:pPr>
            <a:r>
              <a:rPr lang="es-ES" sz="2800" b="1" dirty="0" smtClean="0"/>
              <a:t>Trato – Prohibición de la tortura</a:t>
            </a:r>
          </a:p>
          <a:p>
            <a:pPr algn="just"/>
            <a:r>
              <a:rPr lang="es-ES" sz="2800" dirty="0" smtClean="0"/>
              <a:t>Definición de tortura (art. 2, CIPST; art. 1, CTTCID). </a:t>
            </a:r>
          </a:p>
          <a:p>
            <a:pPr algn="just"/>
            <a:r>
              <a:rPr lang="es-ES" sz="2800" dirty="0" smtClean="0"/>
              <a:t>El encuadramiento de un hecho como tortura depende de la duración del trato cuestionado, sus efectos físicos, sus efectos mentales, el sexo, la edad y el estado de salud de la víctima (Corte IDH, </a:t>
            </a:r>
            <a:r>
              <a:rPr lang="es-ES" sz="2800" dirty="0" err="1" smtClean="0"/>
              <a:t>Lori</a:t>
            </a:r>
            <a:r>
              <a:rPr lang="es-ES" sz="2800" dirty="0" smtClean="0"/>
              <a:t> </a:t>
            </a:r>
            <a:r>
              <a:rPr lang="es-ES" sz="2800" dirty="0" err="1" smtClean="0"/>
              <a:t>Berenson</a:t>
            </a:r>
            <a:r>
              <a:rPr lang="es-ES" sz="2800" dirty="0" smtClean="0"/>
              <a:t>, entre otros). </a:t>
            </a:r>
          </a:p>
          <a:p>
            <a:pPr algn="just"/>
            <a:r>
              <a:rPr lang="es-ES" sz="2800" dirty="0" smtClean="0"/>
              <a:t>Tortura por efectos acumulativos de las condiciones de detención (Corte IDH, casos </a:t>
            </a:r>
            <a:r>
              <a:rPr lang="es-ES" sz="2800" dirty="0" err="1" smtClean="0"/>
              <a:t>Raxcacó</a:t>
            </a:r>
            <a:r>
              <a:rPr lang="es-ES" sz="2800" dirty="0" smtClean="0"/>
              <a:t> Reyes vs. Guatemala; </a:t>
            </a:r>
            <a:r>
              <a:rPr lang="es-ES" sz="2800" dirty="0" err="1" smtClean="0"/>
              <a:t>Diaz</a:t>
            </a:r>
            <a:r>
              <a:rPr lang="es-ES" sz="2800" dirty="0" smtClean="0"/>
              <a:t> Peña vs. Venezuela, entre otros). </a:t>
            </a:r>
          </a:p>
          <a:p>
            <a:pPr algn="just"/>
            <a:r>
              <a:rPr lang="es-CR" sz="2800" dirty="0" smtClean="0"/>
              <a:t>El concepto de tortura es evolutivo (Corte IDH, Caso </a:t>
            </a:r>
            <a:r>
              <a:rPr lang="es-CR" sz="2800" i="1" dirty="0" smtClean="0"/>
              <a:t>Cantoral Benavides v. Perú). </a:t>
            </a:r>
            <a:r>
              <a:rPr lang="es-ES" sz="2800" dirty="0" smtClean="0"/>
              <a:t>Ciertos actos que fueron calificados en el pasado como tratos inhumanos o degradantes, podrían ser calificados en el futuro como torturas. </a:t>
            </a:r>
          </a:p>
          <a:p>
            <a:pPr algn="just"/>
            <a:endParaRPr lang="es-ES" sz="2800" dirty="0" smtClean="0"/>
          </a:p>
          <a:p>
            <a:pPr algn="just"/>
            <a:endParaRPr lang="es-ES" sz="2800" dirty="0" smtClean="0"/>
          </a:p>
          <a:p>
            <a:pPr algn="just"/>
            <a:endParaRPr lang="es-E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AR" sz="4000" b="1" dirty="0" smtClean="0">
                <a:ln w="11430"/>
                <a:solidFill>
                  <a:srgbClr val="1778A9"/>
                </a:solidFill>
                <a:effectLst/>
              </a:rPr>
              <a:t>Estándares internacionales sobre las condiciones de detención</a:t>
            </a:r>
            <a:endParaRPr lang="es-ES" b="1" dirty="0">
              <a:solidFill>
                <a:srgbClr val="1778A9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15616" y="1484784"/>
            <a:ext cx="7818072" cy="5184576"/>
          </a:xfrm>
        </p:spPr>
        <p:txBody>
          <a:bodyPr>
            <a:normAutofit/>
          </a:bodyPr>
          <a:lstStyle/>
          <a:p>
            <a:pPr algn="just">
              <a:buNone/>
            </a:pPr>
            <a:endParaRPr lang="es-ES" sz="2800" dirty="0" smtClean="0"/>
          </a:p>
          <a:p>
            <a:pPr algn="ctr">
              <a:buNone/>
            </a:pPr>
            <a:r>
              <a:rPr lang="es-ES" sz="2800" b="1" dirty="0" smtClean="0"/>
              <a:t>Trato – Prohibición de la tortura</a:t>
            </a:r>
          </a:p>
          <a:p>
            <a:pPr algn="just">
              <a:buNone/>
            </a:pPr>
            <a:endParaRPr lang="es-ES" sz="2800" dirty="0" smtClean="0"/>
          </a:p>
          <a:p>
            <a:pPr algn="just"/>
            <a:r>
              <a:rPr lang="es-ES" sz="2800" dirty="0" smtClean="0"/>
              <a:t>¿Cómo es el trato del personal penitenciario? </a:t>
            </a:r>
          </a:p>
          <a:p>
            <a:pPr algn="just"/>
            <a:r>
              <a:rPr lang="es-ES" sz="2800" dirty="0" smtClean="0"/>
              <a:t>¿Recibió algún tipo de agresión? </a:t>
            </a:r>
          </a:p>
          <a:p>
            <a:pPr algn="just"/>
            <a:r>
              <a:rPr lang="es-ES" sz="2800" dirty="0" smtClean="0"/>
              <a:t>¿Presenció algún tipo de agresión?</a:t>
            </a:r>
          </a:p>
          <a:p>
            <a:pPr algn="just"/>
            <a:r>
              <a:rPr lang="es-ES" sz="2800" dirty="0" smtClean="0"/>
              <a:t>¿Recibió asistencia médica? </a:t>
            </a:r>
          </a:p>
          <a:p>
            <a:pPr algn="just"/>
            <a:r>
              <a:rPr lang="es-ES" sz="2800" dirty="0" smtClean="0"/>
              <a:t>¿Ha tenido posibilidades de realizar una denuncia? </a:t>
            </a:r>
          </a:p>
          <a:p>
            <a:pPr algn="just"/>
            <a:r>
              <a:rPr lang="es-ES" sz="2800" dirty="0" smtClean="0"/>
              <a:t>¿Autoriza la realización de una denuncia?</a:t>
            </a:r>
          </a:p>
          <a:p>
            <a:pPr algn="just">
              <a:buNone/>
            </a:pPr>
            <a:endParaRPr lang="es-ES" sz="2800" dirty="0" smtClean="0"/>
          </a:p>
          <a:p>
            <a:pPr algn="just"/>
            <a:endParaRPr lang="es-ES" sz="2800" dirty="0" smtClean="0"/>
          </a:p>
          <a:p>
            <a:pPr algn="just"/>
            <a:endParaRPr lang="es-E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b="1" dirty="0" smtClean="0">
                <a:solidFill>
                  <a:srgbClr val="1778A9"/>
                </a:solidFill>
                <a:effectLst/>
              </a:rPr>
              <a:t>Estándares internacionales sobre las condiciones de detención</a:t>
            </a:r>
            <a:endParaRPr lang="es-ES" b="1" dirty="0">
              <a:solidFill>
                <a:srgbClr val="1778A9"/>
              </a:solidFill>
              <a:effectLst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15616" y="1412776"/>
            <a:ext cx="7818072" cy="5256584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es-ES" sz="2800" b="1" dirty="0" smtClean="0"/>
              <a:t>Trato- Procedimientos de requisas</a:t>
            </a:r>
          </a:p>
          <a:p>
            <a:pPr algn="just"/>
            <a:r>
              <a:rPr lang="es-ES" sz="2800" dirty="0" smtClean="0"/>
              <a:t>Sujetos a criterios de legalidad, necesidad (prevención de la violencia; eliminación de riesgos), razonabilidad y proporcionalidad. </a:t>
            </a:r>
          </a:p>
          <a:p>
            <a:pPr algn="just"/>
            <a:r>
              <a:rPr lang="es-ES" sz="2800" dirty="0" smtClean="0"/>
              <a:t>Sus resultados deben ser notificados a las autoridades. </a:t>
            </a:r>
          </a:p>
          <a:p>
            <a:pPr algn="just"/>
            <a:r>
              <a:rPr lang="es-ES" sz="2800" dirty="0" smtClean="0"/>
              <a:t>Deben ser compatibles con la dignidad de las personas. </a:t>
            </a:r>
          </a:p>
          <a:p>
            <a:pPr algn="just"/>
            <a:r>
              <a:rPr lang="es-AR" sz="2800" dirty="0" smtClean="0"/>
              <a:t>Los registros invasivos en cavidades personales pueden constituir graves ataques a la privacidad y dignidad (Reglas de Bangkok) o incluso constituir tortura (Corte IDH, Castro </a:t>
            </a:r>
            <a:r>
              <a:rPr lang="es-AR" sz="2800" dirty="0" err="1" smtClean="0"/>
              <a:t>Castro</a:t>
            </a:r>
            <a:r>
              <a:rPr lang="es-AR" sz="2800" dirty="0" smtClean="0"/>
              <a:t> v. Perú). </a:t>
            </a:r>
            <a:endParaRPr lang="es-ES" sz="2800" dirty="0" smtClean="0"/>
          </a:p>
          <a:p>
            <a:pPr algn="just"/>
            <a:endParaRPr lang="es-E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s-ES" b="1" dirty="0" smtClean="0">
                <a:solidFill>
                  <a:srgbClr val="1778A9"/>
                </a:solidFill>
                <a:effectLst/>
              </a:rPr>
              <a:t>Estándares internacionales sobre las condiciones de detención</a:t>
            </a:r>
            <a:endParaRPr lang="es-ES" b="1" dirty="0">
              <a:solidFill>
                <a:srgbClr val="1778A9"/>
              </a:solidFill>
              <a:effectLst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115616" y="1412776"/>
            <a:ext cx="7818072" cy="525658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s-ES" sz="2800" b="1" dirty="0" smtClean="0"/>
              <a:t>Trato- Procedimientos de requisas</a:t>
            </a:r>
          </a:p>
          <a:p>
            <a:pPr algn="ctr">
              <a:buNone/>
            </a:pPr>
            <a:endParaRPr lang="es-ES" sz="2800" b="1" dirty="0" smtClean="0"/>
          </a:p>
          <a:p>
            <a:pPr algn="just"/>
            <a:r>
              <a:rPr lang="es-ES" sz="2800" dirty="0" smtClean="0"/>
              <a:t>¿A qué tipo de registros están sometidas las personas privadas de libertad? ¿Con qué frecuencia?</a:t>
            </a:r>
          </a:p>
          <a:p>
            <a:pPr algn="just"/>
            <a:r>
              <a:rPr lang="es-ES" sz="2800" dirty="0" smtClean="0"/>
              <a:t>¿Qué métodos o medios se utilizan ¿Se llevan a cabo registros de las cavidades corporales?</a:t>
            </a:r>
          </a:p>
          <a:p>
            <a:pPr algn="just"/>
            <a:r>
              <a:rPr lang="es-ES" sz="2800" dirty="0" smtClean="0"/>
              <a:t>¿Quién los practica? ¿Son del mismo o de diferente sexo? ¿Usan placas de identificación? </a:t>
            </a:r>
          </a:p>
          <a:p>
            <a:pPr algn="just"/>
            <a:r>
              <a:rPr lang="es-ES" sz="2800" dirty="0" smtClean="0"/>
              <a:t>¿Existen mecanismos alternativos a las requisas personales </a:t>
            </a:r>
            <a:r>
              <a:rPr lang="es-ES" sz="2800" dirty="0" err="1" smtClean="0"/>
              <a:t>instrusivas</a:t>
            </a:r>
            <a:r>
              <a:rPr lang="es-ES" sz="2800" dirty="0" smtClean="0"/>
              <a:t>?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Civil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1387</TotalTime>
  <Words>1287</Words>
  <Application>Microsoft Office PowerPoint</Application>
  <PresentationFormat>Presentación en pantalla (4:3)</PresentationFormat>
  <Paragraphs>122</Paragraphs>
  <Slides>17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18" baseType="lpstr">
      <vt:lpstr>Solsticio</vt:lpstr>
      <vt:lpstr>  Taller de Capacitación para Futuros Formadores AIDEF - EUROsocial  </vt:lpstr>
      <vt:lpstr> Estándares internacionales sobre las condiciones de detención </vt:lpstr>
      <vt:lpstr>Estándares internacionales sobre las condiciones de detención</vt:lpstr>
      <vt:lpstr>Estándares internacionales sobre las condiciones de detención</vt:lpstr>
      <vt:lpstr>Estándares internacionales sobre las condiciones de detención</vt:lpstr>
      <vt:lpstr>Estándares internacionales sobre las condiciones de detención</vt:lpstr>
      <vt:lpstr>Estándares internacionales sobre las condiciones de detención</vt:lpstr>
      <vt:lpstr>Estándares internacionales sobre las condiciones de detención</vt:lpstr>
      <vt:lpstr>Estándares internacionales sobre las condiciones de detención</vt:lpstr>
      <vt:lpstr>Estándares internacionales sobre las condiciones de detención</vt:lpstr>
      <vt:lpstr>Estándares internacionales sobre las condiciones de detención</vt:lpstr>
      <vt:lpstr> Estándares internacionales sobre las condiciones de detención </vt:lpstr>
      <vt:lpstr> Estándares internacionales sobre las condiciones de detención </vt:lpstr>
      <vt:lpstr>Estándares internacionales sobre las condiciones de detención</vt:lpstr>
      <vt:lpstr>Estándares internacionales sobre las condiciones de detención</vt:lpstr>
      <vt:lpstr>Estándares internacionales sobre las condiciones de detención</vt:lpstr>
      <vt:lpstr>Estándares internacionales sobre las condiciones de detención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Julieta</dc:creator>
  <cp:lastModifiedBy>Martinez, Silvia</cp:lastModifiedBy>
  <cp:revision>194</cp:revision>
  <cp:lastPrinted>2012-12-04T14:21:46Z</cp:lastPrinted>
  <dcterms:created xsi:type="dcterms:W3CDTF">2012-12-01T13:35:20Z</dcterms:created>
  <dcterms:modified xsi:type="dcterms:W3CDTF">2014-07-08T13:18:01Z</dcterms:modified>
</cp:coreProperties>
</file>